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6"/>
  </p:notesMasterIdLst>
  <p:handoutMasterIdLst>
    <p:handoutMasterId r:id="rId37"/>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 id="300" r:id="rId34"/>
    <p:sldId id="301" r:id="rId3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4933" autoAdjust="0"/>
  </p:normalViewPr>
  <p:slideViewPr>
    <p:cSldViewPr snapToObjects="1">
      <p:cViewPr varScale="1">
        <p:scale>
          <a:sx n="76" d="100"/>
          <a:sy n="76" d="100"/>
        </p:scale>
        <p:origin x="990" y="13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401887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367545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18.03.2018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18.03.2018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18.03.2018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18.03.2018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18.03.2018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18.03.2018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dn.instructables.com/FMK/1ZLS/J283520X/FMK1ZLSJ283520X.MEDIUM.jpg"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18.03.2018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a:t>
            </a:r>
            <a:r>
              <a:rPr lang="de-CH" dirty="0" err="1"/>
              <a:t>clusters</a:t>
            </a:r>
            <a:r>
              <a:rPr lang="de-CH" dirty="0"/>
              <a:t>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a:t>
                </a:r>
                <a:r>
                  <a:rPr lang="de-CH" dirty="0" err="1"/>
                  <a:t>data</a:t>
                </a:r>
                <a:r>
                  <a:rPr lang="de-CH" dirty="0"/>
                  <a:t>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a:t>
                </a:r>
                <a:r>
                  <a:rPr lang="de-CH" dirty="0" err="1"/>
                  <a:t>memory</a:t>
                </a:r>
                <a:endParaRPr lang="de-CH" dirty="0"/>
              </a:p>
              <a:p>
                <a:endParaRPr lang="de-CH" dirty="0"/>
              </a:p>
              <a:p>
                <a:r>
                  <a:rPr lang="de-CH" dirty="0"/>
                  <a:t>Solution 1:</a:t>
                </a:r>
              </a:p>
              <a:p>
                <a:pPr lvl="1"/>
                <a:r>
                  <a:rPr lang="de-CH" dirty="0" err="1"/>
                  <a:t>keep</a:t>
                </a:r>
                <a:r>
                  <a:rPr lang="de-CH" dirty="0"/>
                  <a:t> </a:t>
                </a:r>
                <a:r>
                  <a:rPr lang="de-CH" dirty="0" err="1"/>
                  <a:t>image</a:t>
                </a:r>
                <a:r>
                  <a:rPr lang="de-CH" dirty="0"/>
                  <a:t> </a:t>
                </a:r>
                <a:r>
                  <a:rPr lang="de-CH" dirty="0" err="1"/>
                  <a:t>data</a:t>
                </a:r>
                <a:r>
                  <a:rPr lang="de-CH" dirty="0"/>
                  <a:t> </a:t>
                </a:r>
                <a:r>
                  <a:rPr lang="de-CH" dirty="0" err="1"/>
                  <a:t>of</a:t>
                </a:r>
                <a:r>
                  <a:rPr lang="de-CH" dirty="0"/>
                  <a:t> </a:t>
                </a:r>
                <a:r>
                  <a:rPr lang="de-CH" dirty="0" err="1"/>
                  <a:t>clusters</a:t>
                </a:r>
                <a:r>
                  <a:rPr lang="de-CH" dirty="0"/>
                  <a:t> </a:t>
                </a:r>
                <a:r>
                  <a:rPr lang="de-CH" dirty="0" err="1"/>
                  <a:t>that</a:t>
                </a:r>
                <a:r>
                  <a:rPr lang="de-CH" dirty="0"/>
                  <a:t> </a:t>
                </a:r>
                <a:r>
                  <a:rPr lang="de-CH" dirty="0" err="1"/>
                  <a:t>have</a:t>
                </a:r>
                <a:r>
                  <a:rPr lang="de-CH" dirty="0"/>
                  <a:t> </a:t>
                </a:r>
                <a:r>
                  <a:rPr lang="de-CH" dirty="0" err="1"/>
                  <a:t>size</a:t>
                </a:r>
                <a:r>
                  <a:rPr lang="de-CH" dirty="0"/>
                  <a:t> </a:t>
                </a:r>
                <a:r>
                  <a:rPr lang="de-CH" dirty="0" err="1"/>
                  <a:t>less</a:t>
                </a:r>
                <a:r>
                  <a:rPr lang="de-CH" dirty="0"/>
                  <a:t> </a:t>
                </a:r>
                <a:r>
                  <a:rPr lang="de-CH" dirty="0" err="1"/>
                  <a:t>than</a:t>
                </a:r>
                <a:r>
                  <a:rPr lang="de-CH" dirty="0"/>
                  <a:t> </a:t>
                </a:r>
                <a:r>
                  <a:rPr lang="de-CH" dirty="0" err="1"/>
                  <a:t>critical</a:t>
                </a:r>
                <a:r>
                  <a:rPr lang="de-CH" dirty="0"/>
                  <a:t> </a:t>
                </a:r>
                <a:r>
                  <a:rPr lang="de-CH" dirty="0" err="1"/>
                  <a:t>cluster</a:t>
                </a:r>
                <a:r>
                  <a:rPr lang="de-CH" dirty="0"/>
                  <a:t> </a:t>
                </a:r>
                <a:r>
                  <a:rPr lang="de-CH" dirty="0" err="1"/>
                  <a:t>size</a:t>
                </a:r>
                <a:r>
                  <a:rPr lang="de-CH" dirty="0"/>
                  <a:t> c</a:t>
                </a:r>
                <a:endParaRPr lang="de-CH" dirty="0">
                  <a:solidFill>
                    <a:srgbClr val="FF0000"/>
                  </a:solidFill>
                </a:endParaRPr>
              </a:p>
              <a:p>
                <a:pPr lvl="1"/>
                <a:r>
                  <a:rPr lang="de-CH" dirty="0" err="1"/>
                  <a:t>keep</a:t>
                </a:r>
                <a:r>
                  <a:rPr lang="de-CH" dirty="0"/>
                  <a:t> </a:t>
                </a:r>
                <a:r>
                  <a:rPr lang="de-CH" dirty="0" err="1"/>
                  <a:t>only</a:t>
                </a:r>
                <a:r>
                  <a:rPr lang="de-CH" dirty="0"/>
                  <a:t> </a:t>
                </a:r>
                <a:r>
                  <a:rPr lang="de-CH" dirty="0" err="1"/>
                  <a:t>image</a:t>
                </a:r>
                <a:r>
                  <a:rPr lang="de-CH" dirty="0"/>
                  <a:t> </a:t>
                </a:r>
                <a:r>
                  <a:rPr lang="de-CH" dirty="0" err="1"/>
                  <a:t>data</a:t>
                </a:r>
                <a:r>
                  <a:rPr lang="de-CH" dirty="0"/>
                  <a:t> </a:t>
                </a:r>
                <a:r>
                  <a:rPr lang="de-CH" dirty="0" err="1"/>
                  <a:t>of</a:t>
                </a:r>
                <a:r>
                  <a:rPr lang="de-CH" dirty="0"/>
                  <a:t> </a:t>
                </a:r>
                <a:r>
                  <a:rPr lang="de-CH" dirty="0" err="1"/>
                  <a:t>iconic</a:t>
                </a:r>
                <a:r>
                  <a:rPr lang="de-CH" dirty="0"/>
                  <a:t> </a:t>
                </a:r>
                <a:r>
                  <a:rPr lang="de-CH" dirty="0" err="1"/>
                  <a:t>pictures</a:t>
                </a:r>
                <a:r>
                  <a:rPr lang="de-CH" dirty="0"/>
                  <a:t> </a:t>
                </a:r>
                <a:r>
                  <a:rPr lang="de-CH" dirty="0" err="1"/>
                  <a:t>of</a:t>
                </a:r>
                <a:r>
                  <a:rPr lang="de-CH" dirty="0"/>
                  <a:t> </a:t>
                </a:r>
                <a:r>
                  <a:rPr lang="de-CH" dirty="0" err="1"/>
                  <a:t>cluster</a:t>
                </a:r>
                <a:r>
                  <a:rPr lang="de-CH" dirty="0"/>
                  <a:t> </a:t>
                </a:r>
                <a:r>
                  <a:rPr lang="de-CH" dirty="0" err="1"/>
                  <a:t>size</a:t>
                </a:r>
                <a:r>
                  <a:rPr lang="de-CH" dirty="0"/>
                  <a:t> larger </a:t>
                </a:r>
                <a:r>
                  <a:rPr lang="de-CH" dirty="0" err="1"/>
                  <a:t>than</a:t>
                </a:r>
                <a:r>
                  <a:rPr lang="de-CH" dirty="0"/>
                  <a:t> c in </a:t>
                </a:r>
                <a:r>
                  <a:rPr lang="de-CH" dirty="0" err="1"/>
                  <a:t>memory</a:t>
                </a:r>
                <a:r>
                  <a:rPr lang="de-CH" dirty="0"/>
                  <a:t>, </a:t>
                </a:r>
                <a:r>
                  <a:rPr lang="de-CH" dirty="0" err="1"/>
                  <a:t>discard</a:t>
                </a:r>
                <a:r>
                  <a:rPr lang="de-CH" dirty="0"/>
                  <a:t> </a:t>
                </a:r>
                <a:r>
                  <a:rPr lang="de-CH" dirty="0" err="1"/>
                  <a:t>the</a:t>
                </a:r>
                <a:r>
                  <a:rPr lang="de-CH" dirty="0"/>
                  <a:t> </a:t>
                </a:r>
                <a:r>
                  <a:rPr lang="de-CH" dirty="0" err="1"/>
                  <a:t>other</a:t>
                </a:r>
                <a:r>
                  <a:rPr lang="de-CH" dirty="0"/>
                  <a:t> </a:t>
                </a:r>
                <a:r>
                  <a:rPr lang="de-CH" dirty="0" err="1"/>
                  <a:t>image</a:t>
                </a:r>
                <a:r>
                  <a:rPr lang="de-CH" dirty="0"/>
                  <a:t> </a:t>
                </a:r>
                <a:r>
                  <a:rPr lang="de-CH" dirty="0" err="1"/>
                  <a:t>data</a:t>
                </a:r>
                <a:endParaRPr lang="de-CH" dirty="0"/>
              </a:p>
              <a:p>
                <a:endParaRPr lang="de-CH" dirty="0"/>
              </a:p>
              <a:p>
                <a:r>
                  <a:rPr lang="de-CH" dirty="0"/>
                  <a:t>Solution 2: Set a </a:t>
                </a:r>
                <a:r>
                  <a:rPr lang="de-CH" dirty="0" err="1"/>
                  <a:t>minimum</a:t>
                </a:r>
                <a:r>
                  <a:rPr lang="de-CH" dirty="0"/>
                  <a:t> </a:t>
                </a:r>
                <a:r>
                  <a:rPr lang="de-CH" dirty="0" err="1"/>
                  <a:t>learning</a:t>
                </a:r>
                <a:r>
                  <a:rPr lang="de-CH" dirty="0"/>
                  <a:t> rate </a:t>
                </a:r>
                <a:r>
                  <a:rPr lang="de-CH" dirty="0" err="1"/>
                  <a:t>for</a:t>
                </a:r>
                <a:r>
                  <a:rPr lang="de-CH" dirty="0"/>
                  <a:t> </a:t>
                </a:r>
                <a:r>
                  <a:rPr lang="de-CH" dirty="0" err="1"/>
                  <a:t>each</a:t>
                </a:r>
                <a:r>
                  <a:rPr lang="de-CH" dirty="0"/>
                  <a:t> </a:t>
                </a:r>
                <a:r>
                  <a:rPr lang="de-CH" dirty="0" err="1"/>
                  <a:t>cluster</a:t>
                </a:r>
                <a:r>
                  <a:rPr lang="de-CH" dirty="0"/>
                  <a:t>:</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a:t>
                </a:r>
                <a:r>
                  <a:rPr lang="de-CH" b="0" dirty="0" err="1"/>
                  <a:t>images</a:t>
                </a:r>
                <a:r>
                  <a:rPr lang="de-CH" b="0" dirty="0"/>
                  <a:t> in Cluster, p = #</a:t>
                </a:r>
                <a:r>
                  <a:rPr lang="de-CH" b="0" dirty="0" err="1"/>
                  <a:t>processed</a:t>
                </a:r>
                <a:r>
                  <a:rPr lang="de-CH" b="0" dirty="0"/>
                  <a:t> </a:t>
                </a:r>
                <a:r>
                  <a:rPr lang="de-CH" b="0" dirty="0" err="1"/>
                  <a:t>images</a:t>
                </a:r>
                <a:r>
                  <a:rPr lang="de-CH" b="0" dirty="0"/>
                  <a:t> </a:t>
                </a:r>
                <a:r>
                  <a:rPr lang="de-CH" b="0" dirty="0" err="1"/>
                  <a:t>since</a:t>
                </a:r>
                <a:r>
                  <a:rPr lang="de-CH" b="0" dirty="0"/>
                  <a:t> </a:t>
                </a:r>
                <a:r>
                  <a:rPr lang="de-CH" b="0" dirty="0" err="1"/>
                  <a:t>cluster</a:t>
                </a:r>
                <a:r>
                  <a:rPr lang="de-CH" b="0" dirty="0"/>
                  <a:t> </a:t>
                </a:r>
                <a:r>
                  <a:rPr lang="de-CH" b="0" dirty="0" err="1"/>
                  <a:t>creation</a:t>
                </a:r>
                <a:r>
                  <a:rPr lang="de-CH" b="0" dirty="0"/>
                  <a:t>,   d = </a:t>
                </a:r>
                <a:r>
                  <a:rPr lang="de-CH" b="0" dirty="0" err="1"/>
                  <a:t>growth</a:t>
                </a:r>
                <a:r>
                  <a:rPr lang="de-CH" b="0" dirty="0"/>
                  <a:t> </a:t>
                </a:r>
                <a:r>
                  <a:rPr lang="de-CH" b="0" dirty="0" err="1"/>
                  <a:t>parameter</a:t>
                </a:r>
                <a:endParaRPr lang="de-CH" b="0" dirty="0"/>
              </a:p>
            </p:txBody>
          </p:sp>
        </mc:Choice>
        <mc:Fallback xmlns="">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rotWithShape="1">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18.03.2018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a:t>
            </a:r>
            <a:r>
              <a:rPr lang="de-CH" dirty="0" err="1">
                <a:solidFill>
                  <a:schemeClr val="tx1"/>
                </a:solidFill>
              </a:rPr>
              <a:t>connections</a:t>
            </a:r>
            <a:endParaRPr lang="de-CH" dirty="0">
              <a:solidFill>
                <a:schemeClr val="tx1"/>
              </a:solidFill>
            </a:endParaRP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search</a:t>
            </a:r>
            <a:r>
              <a:rPr lang="de-CH" dirty="0">
                <a:solidFill>
                  <a:schemeClr val="tx1"/>
                </a:solidFill>
              </a:rPr>
              <a:t> </a:t>
            </a:r>
            <a:r>
              <a:rPr lang="de-CH" dirty="0" err="1">
                <a:solidFill>
                  <a:schemeClr val="tx1"/>
                </a:solidFill>
              </a:rPr>
              <a:t>for</a:t>
            </a:r>
            <a:r>
              <a:rPr lang="de-CH" dirty="0">
                <a:solidFill>
                  <a:schemeClr val="tx1"/>
                </a:solidFill>
              </a:rPr>
              <a:t> </a:t>
            </a:r>
            <a:r>
              <a:rPr lang="de-CH" dirty="0" err="1">
                <a:solidFill>
                  <a:schemeClr val="tx1"/>
                </a:solidFill>
              </a:rPr>
              <a:t>connections</a:t>
            </a:r>
            <a:endParaRPr lang="de-CH" dirty="0">
              <a:solidFill>
                <a:schemeClr val="tx1"/>
              </a:solidFill>
            </a:endParaRP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a:t>
            </a:r>
            <a:r>
              <a:rPr lang="de-CH" dirty="0" err="1">
                <a:solidFill>
                  <a:schemeClr val="tx1"/>
                </a:solidFill>
              </a:rPr>
              <a:t>images</a:t>
            </a:r>
            <a:r>
              <a:rPr lang="de-CH" dirty="0">
                <a:solidFill>
                  <a:schemeClr val="tx1"/>
                </a:solidFill>
              </a:rPr>
              <a:t>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a:t>
            </a:r>
            <a:r>
              <a:rPr lang="de-CH" dirty="0" err="1"/>
              <a:t>images</a:t>
            </a:r>
            <a:endParaRPr lang="de-CH" dirty="0"/>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878"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(Frahm et al.)</a:t>
            </a:r>
          </a:p>
          <a:p>
            <a:pPr lvl="1"/>
            <a:r>
              <a:rPr lang="en-GB" dirty="0"/>
              <a:t>~14x faster</a:t>
            </a:r>
          </a:p>
          <a:p>
            <a:pPr lvl="1"/>
            <a:r>
              <a:rPr lang="en-GB" dirty="0"/>
              <a:t>~2x more registered photos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 of the art model-completeness</a:t>
            </a:r>
          </a:p>
          <a:p>
            <a:r>
              <a:rPr lang="en-US" dirty="0"/>
              <a:t>First to handling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 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 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18.03.2018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r>
              <a:rPr lang="en-US" sz="1400" dirty="0" err="1"/>
              <a:t>Heinly</a:t>
            </a:r>
            <a:r>
              <a:rPr lang="en-US" sz="1400" dirty="0"/>
              <a:t>, J., Schonberger, J.L., Dunn, E., Frahm, J.M., and </a:t>
            </a:r>
            <a:r>
              <a:rPr lang="en-US" sz="1400" dirty="0" err="1"/>
              <a:t>Ieee</a:t>
            </a:r>
            <a:r>
              <a:rPr lang="en-US" sz="1400" dirty="0"/>
              <a:t>: ‘Reconstructing the World* in Six Days *(As Captured by the Yahoo 100 Million Image Dataset)’, in Editor (Ed.)^(Eds.): ‘Book Reconstructing the World* in Six Days *(As Captured by the Yahoo 100 Million Image Dataset)’ (</a:t>
            </a:r>
            <a:r>
              <a:rPr lang="en-US" sz="1400" dirty="0" err="1"/>
              <a:t>Ieee</a:t>
            </a:r>
            <a:r>
              <a:rPr lang="en-US" sz="1400" dirty="0"/>
              <a:t>, 2015, </a:t>
            </a:r>
            <a:r>
              <a:rPr lang="en-US" sz="1400" dirty="0" err="1"/>
              <a:t>edn</a:t>
            </a:r>
            <a:r>
              <a:rPr lang="en-US" sz="1400" dirty="0"/>
              <a:t>.), pp. 3287-3295</a:t>
            </a:r>
            <a:endParaRPr lang="en-GB" sz="1400" dirty="0">
              <a:hlinkClick r:id="rId2"/>
            </a:endParaRPr>
          </a:p>
          <a:p>
            <a:r>
              <a:rPr lang="en-GB" sz="1400" dirty="0">
                <a:hlinkClick r:id="rId2"/>
              </a:rPr>
              <a:t>http://nerei.org/wp-content/uploads/2016/07/Nerei-Virtual-reality-Environments-612x278.jpg</a:t>
            </a:r>
            <a:r>
              <a:rPr lang="en-GB" sz="1400" dirty="0"/>
              <a:t> (13.08.2018)</a:t>
            </a:r>
          </a:p>
          <a:p>
            <a:r>
              <a:rPr lang="en-GB" sz="1400" dirty="0">
                <a:hlinkClick r:id="rId3"/>
              </a:rPr>
              <a:t>https://cdn.instructables.com/FMK/1ZLS/J283520X/FMK1ZLSJ283520X.MEDIUM.jpg</a:t>
            </a:r>
            <a:r>
              <a:rPr lang="en-GB" sz="1400" dirty="0"/>
              <a:t> (13.08.2018)</a:t>
            </a:r>
          </a:p>
          <a:p>
            <a:r>
              <a:rPr lang="en-GB" sz="1400" dirty="0">
                <a:hlinkClick r:id="rId4"/>
              </a:rPr>
              <a:t>https://www.frsco.com/completeness/</a:t>
            </a:r>
            <a:r>
              <a:rPr lang="en-GB" sz="1400" dirty="0"/>
              <a:t> (15.03.2018)</a:t>
            </a:r>
          </a:p>
          <a:p>
            <a:r>
              <a:rPr lang="en-GB" sz="1400" dirty="0">
                <a:hlinkClick r:id="rId5"/>
              </a:rPr>
              <a:t>https://sites.google.com/site/yorkyuhuang/_/rsrc/1455602233247/home/research/computer-vision-augmented-reality/image-based-relocalization-in-slam/image_camerapose.jpg</a:t>
            </a:r>
            <a:r>
              <a:rPr lang="en-GB" sz="1400" dirty="0"/>
              <a:t> (13.08.2018)</a:t>
            </a:r>
          </a:p>
          <a:p>
            <a:r>
              <a:rPr lang="en-GB" sz="1400" dirty="0">
                <a:hlinkClick r:id="rId6"/>
              </a:rPr>
              <a:t>http://www.cartoonresource.com/archive/education-teachers/teaching/computer-is-smoking.aspx</a:t>
            </a:r>
            <a:r>
              <a:rPr lang="en-GB" sz="1400" dirty="0"/>
              <a:t> (13.08.2018)</a:t>
            </a:r>
          </a:p>
          <a:p>
            <a:r>
              <a:rPr lang="en-GB" sz="1400" dirty="0"/>
              <a:t>Frahm, J.M., </a:t>
            </a:r>
            <a:r>
              <a:rPr lang="en-GB" sz="1400" dirty="0" err="1"/>
              <a:t>Fite-Georgel</a:t>
            </a:r>
            <a:r>
              <a:rPr lang="en-GB" sz="1400" dirty="0"/>
              <a:t>, P., Gallup, D., Johnson, T., </a:t>
            </a:r>
            <a:r>
              <a:rPr lang="en-GB" sz="1400" dirty="0" err="1"/>
              <a:t>Raguram</a:t>
            </a:r>
            <a:r>
              <a:rPr lang="en-GB" sz="1400" dirty="0"/>
              <a:t>, R., Wu, C.C., Jen, Y.H., Dunn, E., </a:t>
            </a:r>
            <a:r>
              <a:rPr lang="en-GB" sz="1400" dirty="0" err="1"/>
              <a:t>Clipp</a:t>
            </a:r>
            <a:r>
              <a:rPr lang="en-GB" sz="1400" dirty="0"/>
              <a:t>, B., </a:t>
            </a:r>
            <a:r>
              <a:rPr lang="en-GB" sz="1400" dirty="0" err="1"/>
              <a:t>Lazebnik</a:t>
            </a:r>
            <a:r>
              <a:rPr lang="en-GB" sz="1400" dirty="0"/>
              <a:t>, S., and </a:t>
            </a:r>
            <a:r>
              <a:rPr lang="en-GB" sz="1400" dirty="0" err="1"/>
              <a:t>Pollefeys</a:t>
            </a:r>
            <a:r>
              <a:rPr lang="en-GB" sz="1400" dirty="0"/>
              <a:t>, M.: ‘Building Rome on a Cloudless Day’, Computer Vision-</a:t>
            </a:r>
            <a:r>
              <a:rPr lang="en-GB" sz="1400" dirty="0" err="1"/>
              <a:t>Eccv</a:t>
            </a:r>
            <a:r>
              <a:rPr lang="en-GB" sz="1400" dirty="0"/>
              <a:t> 2010, Pt Iv, 2010, 6314, pp. 368-381</a:t>
            </a:r>
          </a:p>
          <a:p>
            <a:r>
              <a:rPr lang="en-GB" sz="1400" dirty="0"/>
              <a:t>Agarwal, S., Furukawa, Y., Snavely, N., Simon, I., </a:t>
            </a:r>
            <a:r>
              <a:rPr lang="en-GB" sz="1400" dirty="0" err="1"/>
              <a:t>Curless</a:t>
            </a:r>
            <a:r>
              <a:rPr lang="en-GB" sz="1400" dirty="0"/>
              <a:t>, B., Seitz, S.M., and </a:t>
            </a:r>
            <a:r>
              <a:rPr lang="en-GB" sz="1400" dirty="0" err="1"/>
              <a:t>Szeliski</a:t>
            </a:r>
            <a:r>
              <a:rPr lang="en-GB" sz="1400" dirty="0"/>
              <a:t>, R.: ‘Building Rome in a Day’, </a:t>
            </a:r>
            <a:r>
              <a:rPr lang="en-GB" sz="1400" dirty="0" err="1"/>
              <a:t>Commun</a:t>
            </a:r>
            <a:r>
              <a:rPr lang="en-GB" sz="1400" dirty="0"/>
              <a:t>. ACM, 2011, 54, (10), pp. 105-112</a:t>
            </a:r>
          </a:p>
          <a:p>
            <a:r>
              <a:rPr lang="en-US" sz="1400" dirty="0" err="1"/>
              <a:t>Nister</a:t>
            </a:r>
            <a:r>
              <a:rPr lang="en-US" sz="1400" dirty="0"/>
              <a:t>, D., and </a:t>
            </a:r>
            <a:r>
              <a:rPr lang="en-US" sz="1400" dirty="0" err="1"/>
              <a:t>Stewenius</a:t>
            </a:r>
            <a:r>
              <a:rPr lang="en-US" sz="1400" dirty="0"/>
              <a:t>, H.: ‘Scalable Recognition with a Vocabulary Tree’, in Editor (Ed.)^(Eds.): ‘Book Scalable Recognition with a Vocabulary Tree’ (2006, </a:t>
            </a:r>
            <a:r>
              <a:rPr lang="en-US" sz="1400" dirty="0" err="1"/>
              <a:t>edn</a:t>
            </a:r>
            <a:r>
              <a:rPr lang="en-US" sz="1400" dirty="0"/>
              <a:t>.), pp. 2161-2168</a:t>
            </a:r>
          </a:p>
          <a:p>
            <a:r>
              <a:rPr lang="en-US" sz="1400" dirty="0" err="1"/>
              <a:t>Klingner</a:t>
            </a:r>
            <a:r>
              <a:rPr lang="en-US" sz="1400" dirty="0"/>
              <a:t>, B., Martin, D., </a:t>
            </a:r>
            <a:r>
              <a:rPr lang="en-US" sz="1400" dirty="0" err="1"/>
              <a:t>Roseborough</a:t>
            </a:r>
            <a:r>
              <a:rPr lang="en-US" sz="1400" dirty="0"/>
              <a:t>, J., and </a:t>
            </a:r>
            <a:r>
              <a:rPr lang="en-US" sz="1400" dirty="0" err="1"/>
              <a:t>Ieee</a:t>
            </a:r>
            <a:r>
              <a:rPr lang="en-US" sz="1400" dirty="0"/>
              <a:t>: ‘Street View Motion-from-Structure-from-Motion’, in Editor (Ed.)^(Eds.): ‘Book Street View Motion-from-Structure-from-Motion’ (</a:t>
            </a:r>
            <a:r>
              <a:rPr lang="en-US" sz="1400" dirty="0" err="1"/>
              <a:t>Ieee</a:t>
            </a:r>
            <a:r>
              <a:rPr lang="en-US" sz="1400" dirty="0"/>
              <a:t>, 2013, </a:t>
            </a:r>
            <a:r>
              <a:rPr lang="en-US" sz="1400" dirty="0" err="1"/>
              <a:t>edn</a:t>
            </a:r>
            <a:r>
              <a:rPr lang="en-US" sz="1400" dirty="0"/>
              <a:t>.), pp. 953-960</a:t>
            </a:r>
          </a:p>
          <a:p>
            <a:r>
              <a:rPr lang="en-US" sz="1400" dirty="0" err="1"/>
              <a:t>Havlena</a:t>
            </a:r>
            <a:r>
              <a:rPr lang="en-US" sz="1400" dirty="0"/>
              <a:t>, M., and Schindler, K.: ‘</a:t>
            </a:r>
            <a:r>
              <a:rPr lang="en-US" sz="1400" dirty="0" err="1"/>
              <a:t>VocMatch</a:t>
            </a:r>
            <a:r>
              <a:rPr lang="en-US" sz="1400" dirty="0"/>
              <a:t>: Efficient Multiview Correspondence for Structure from Motion’, Computer Vision - </a:t>
            </a:r>
            <a:r>
              <a:rPr lang="en-US" sz="1400" dirty="0" err="1"/>
              <a:t>Eccv</a:t>
            </a:r>
            <a:r>
              <a:rPr lang="en-US" sz="14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18.03.2018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pPr lvl="1"/>
            <a:r>
              <a:rPr lang="en-GB" dirty="0"/>
              <a:t>I/O Bottleneck: </a:t>
            </a:r>
            <a:r>
              <a:rPr lang="en-GB" dirty="0" err="1"/>
              <a:t>Harddrive</a:t>
            </a:r>
            <a:r>
              <a:rPr lang="en-GB" dirty="0"/>
              <a:t> too slow</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a:t>
            </a:r>
            <a:r>
              <a:rPr lang="en-GB" dirty="0" err="1"/>
              <a:t>Frahm</a:t>
            </a:r>
            <a:r>
              <a:rPr lang="en-GB" dirty="0"/>
              <a:t> et al.)</a:t>
            </a:r>
          </a:p>
          <a:p>
            <a:pPr lvl="1"/>
            <a:r>
              <a:rPr lang="en-GB" dirty="0"/>
              <a:t>~2x more registered photos</a:t>
            </a:r>
          </a:p>
          <a:p>
            <a:pPr lvl="1"/>
            <a:r>
              <a:rPr lang="en-GB" dirty="0"/>
              <a:t>~14x faster</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468217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r>
              <a:rPr lang="en-GB" dirty="0"/>
              <a:t>Different datasets:</a:t>
            </a:r>
          </a:p>
          <a:p>
            <a:pPr lvl="1"/>
            <a:r>
              <a:rPr lang="en-GB" dirty="0"/>
              <a:t>Roman Forum</a:t>
            </a:r>
          </a:p>
          <a:p>
            <a:pPr lvl="1"/>
            <a:r>
              <a:rPr lang="en-GB" dirty="0"/>
              <a:t>Berlin</a:t>
            </a:r>
          </a:p>
          <a:p>
            <a:pPr lvl="1"/>
            <a:r>
              <a:rPr lang="en-GB" dirty="0"/>
              <a:t>Paris</a:t>
            </a:r>
          </a:p>
          <a:p>
            <a:pPr lvl="1"/>
            <a:r>
              <a:rPr lang="en-GB" dirty="0"/>
              <a:t>London</a:t>
            </a:r>
          </a:p>
          <a:p>
            <a:pPr lvl="1"/>
            <a:r>
              <a:rPr lang="en-GB" dirty="0"/>
              <a:t>World by Yahoo</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a:t>
            </a:r>
          </a:p>
        </p:txBody>
      </p:sp>
      <p:sp>
        <p:nvSpPr>
          <p:cNvPr id="9" name="Textfeld 8">
            <a:extLst>
              <a:ext uri="{FF2B5EF4-FFF2-40B4-BE49-F238E27FC236}">
                <a16:creationId xmlns:a16="http://schemas.microsoft.com/office/drawing/2014/main" id="{56ABA13A-21BB-4C1E-80D4-DB592043A59B}"/>
              </a:ext>
            </a:extLst>
          </p:cNvPr>
          <p:cNvSpPr txBox="1"/>
          <p:nvPr/>
        </p:nvSpPr>
        <p:spPr>
          <a:xfrm>
            <a:off x="6430667" y="4456256"/>
            <a:ext cx="5492986" cy="584775"/>
          </a:xfrm>
          <a:prstGeom prst="rect">
            <a:avLst/>
          </a:prstGeom>
          <a:noFill/>
        </p:spPr>
        <p:txBody>
          <a:bodyPr wrap="square" rtlCol="0">
            <a:spAutoFit/>
          </a:bodyPr>
          <a:lstStyle/>
          <a:p>
            <a:r>
              <a:rPr lang="de-CH" sz="1600" i="1" dirty="0"/>
              <a:t>Training Workflow and Diagramm </a:t>
            </a:r>
            <a:r>
              <a:rPr lang="de-CH" sz="1600" i="1" dirty="0" err="1"/>
              <a:t>of</a:t>
            </a:r>
            <a:r>
              <a:rPr lang="de-CH" sz="1600" i="1" dirty="0"/>
              <a:t> A3C high-level </a:t>
            </a:r>
            <a:r>
              <a:rPr lang="de-CH" sz="1600" i="1" dirty="0" err="1"/>
              <a:t>achitecture</a:t>
            </a:r>
            <a:r>
              <a:rPr lang="de-CH" sz="1600" i="1" dirty="0"/>
              <a:t> </a:t>
            </a:r>
            <a:r>
              <a:rPr lang="de-CH" sz="1600" i="1" dirty="0">
                <a:sym typeface="Wingdings" panose="05000000000000000000" pitchFamily="2" charset="2"/>
              </a:rPr>
              <a:t> </a:t>
            </a:r>
            <a:r>
              <a:rPr lang="de-CH" sz="1600" i="1" dirty="0" err="1"/>
              <a:t>Asynchronous</a:t>
            </a:r>
            <a:r>
              <a:rPr lang="de-CH" sz="1600" i="1" dirty="0"/>
              <a:t> Advantage Actor-</a:t>
            </a:r>
            <a:r>
              <a:rPr lang="de-CH" sz="1600" i="1" dirty="0" err="1"/>
              <a:t>Critic</a:t>
            </a:r>
            <a:endParaRPr lang="en-GB" sz="1600" i="1" dirty="0"/>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878" y="1323977"/>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Split into 2 sections:</a:t>
            </a:r>
          </a:p>
          <a:p>
            <a:r>
              <a:rPr lang="en-GB" dirty="0"/>
              <a:t>First one: Same PC as </a:t>
            </a:r>
            <a:r>
              <a:rPr lang="en-GB" dirty="0" err="1"/>
              <a:t>Frahm</a:t>
            </a:r>
            <a:r>
              <a:rPr lang="en-GB" dirty="0"/>
              <a:t> et al. [9] to check performance with the same small scale datasets</a:t>
            </a:r>
          </a:p>
          <a:p>
            <a:r>
              <a:rPr lang="en-GB" dirty="0"/>
              <a:t>Second: Better PC: World</a:t>
            </a:r>
          </a:p>
        </p:txBody>
      </p:sp>
      <p:pic>
        <p:nvPicPr>
          <p:cNvPr id="2050" name="Picture 2" descr="Bildergebnis für geometric verification structures from motion">
            <a:extLst>
              <a:ext uri="{FF2B5EF4-FFF2-40B4-BE49-F238E27FC236}">
                <a16:creationId xmlns:a16="http://schemas.microsoft.com/office/drawing/2014/main" id="{B15CB3EF-741A-4F70-907D-B442A4F4F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971550"/>
            <a:ext cx="6619875"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 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2730735278"/>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2546662236"/>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2613124970"/>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332589802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401845182"/>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a:t>State of the Art </a:t>
            </a:r>
            <a:r>
              <a:rPr lang="en-GB" dirty="0"/>
              <a:t>Model 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advTm="595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18.03.2018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2414</Words>
  <Application>Microsoft Office PowerPoint</Application>
  <PresentationFormat>Benutzerdefiniert</PresentationFormat>
  <Paragraphs>429</Paragraphs>
  <Slides>27</Slides>
  <Notes>22</Notes>
  <HiddenSlides>0</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27</vt:i4>
      </vt:variant>
    </vt:vector>
  </HeadingPairs>
  <TitlesOfParts>
    <vt:vector size="38"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lpstr>Evaluation – Benchmark  Improvements</vt:lpstr>
      <vt:lpstr>Evaluation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ASYfmsR7Xs@student.ethz.ch</cp:lastModifiedBy>
  <cp:revision>190</cp:revision>
  <cp:lastPrinted>2013-06-08T11:22:51Z</cp:lastPrinted>
  <dcterms:created xsi:type="dcterms:W3CDTF">2013-05-24T16:23:39Z</dcterms:created>
  <dcterms:modified xsi:type="dcterms:W3CDTF">2018-03-18T16:29:56Z</dcterms:modified>
  <cp:category/>
</cp:coreProperties>
</file>